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23/04/1441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23/04/1441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23/04/1441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JO" sz="2400" b="1" dirty="0"/>
              <a:t>الفهرسة المقروءة آلياً :</a:t>
            </a:r>
            <a:r>
              <a:rPr lang="en-US" sz="2400" b="1" dirty="0"/>
              <a:t>Machine –readable Cataloging</a:t>
            </a:r>
            <a:r>
              <a:rPr lang="en-US" sz="2400" dirty="0"/>
              <a:t/>
            </a:r>
            <a:br>
              <a:rPr lang="en-US" sz="2400" dirty="0"/>
            </a:br>
            <a:endParaRPr lang="ar-JO" sz="2400" dirty="0"/>
          </a:p>
        </p:txBody>
      </p:sp>
      <p:sp>
        <p:nvSpPr>
          <p:cNvPr id="3" name="عنصر نائب للمحتوى 2"/>
          <p:cNvSpPr>
            <a:spLocks noGrp="1"/>
          </p:cNvSpPr>
          <p:nvPr>
            <p:ph idx="1"/>
          </p:nvPr>
        </p:nvSpPr>
        <p:spPr/>
        <p:txBody>
          <a:bodyPr>
            <a:normAutofit fontScale="70000" lnSpcReduction="20000"/>
          </a:bodyPr>
          <a:lstStyle/>
          <a:p>
            <a:pPr algn="just"/>
            <a:r>
              <a:rPr lang="ar-JO" b="1" dirty="0" smtClean="0"/>
              <a:t>إذا </a:t>
            </a:r>
            <a:r>
              <a:rPr lang="ar-JO" b="1" dirty="0"/>
              <a:t>كنت تنوي حوسبة المكتبة، إذاً فأن كافة ملفات المعلومات الورقية فيها (الفهرس البطاقي ، قائمة أو سجل الرف، ملفات الإسناد </a:t>
            </a:r>
            <a:r>
              <a:rPr lang="ar-JO" b="1" dirty="0" smtClean="0"/>
              <a:t>،ملفات </a:t>
            </a:r>
            <a:r>
              <a:rPr lang="ar-JO" b="1" dirty="0"/>
              <a:t>المعلومات عن التزويد وسجلات الإعارة وسجلات المستفيدين) جميعها يجب أن تتحول إلى لغة مفهومة ومقروءة من قبل الحاسوب. وهذه تعف بالبيانات المقروءة آلياً </a:t>
            </a:r>
            <a:r>
              <a:rPr lang="en-US" b="1" dirty="0"/>
              <a:t>data in machine Readable form . </a:t>
            </a:r>
            <a:r>
              <a:rPr lang="ar-JO" b="1" dirty="0"/>
              <a:t>ولكن هذه الخطوة وحدها لا تكفي، يجب أن تكون هذه البيانات التي سيتعامل معها الحاسوب مرتبة ومنظمة في شكل معياري وحسب مواصفات عالمية موحدة تسهل عملية التعامل وتبادل هذه المعلومات بين المكتبات المحوسبة</a:t>
            </a:r>
            <a:r>
              <a:rPr lang="ar-JO" b="1" dirty="0" smtClean="0"/>
              <a:t>.</a:t>
            </a:r>
          </a:p>
          <a:p>
            <a:pPr algn="just"/>
            <a:r>
              <a:rPr lang="ar-JO" dirty="0"/>
              <a:t/>
            </a:r>
            <a:br>
              <a:rPr lang="ar-JO" dirty="0"/>
            </a:br>
            <a:r>
              <a:rPr lang="ar-JO" b="1" dirty="0"/>
              <a:t>ومارك أو نظام مارك أو تركيبة مارك المعروفة بـ</a:t>
            </a:r>
            <a:r>
              <a:rPr lang="en-US" b="1" dirty="0"/>
              <a:t>MARC:MA chine Readable Cataloging </a:t>
            </a:r>
            <a:r>
              <a:rPr lang="ar-JO" b="1" dirty="0"/>
              <a:t>عبارة عن صيغة وتركيبة تتقبل البيانات المقروءة آلياً بموجب حقول معرفة ثابتة تشمل كل بيانات الوصف الببلوغرافي والتحليل الموضوعي لكافة أشكال وأوعية ومصادر المعلومات المكتوبة والمقروءة والمسموعة والمرئية والإلكترونية، كي تقوم على تحقيق تبادل وتناقل ( اتصالات) هذه البيانات بموجب المعيار أو المواصفة التي أصدرتها 150 وهي : 2709/</a:t>
            </a:r>
            <a:r>
              <a:rPr lang="en-US" b="1" dirty="0"/>
              <a:t>NI50 Z39.2. </a:t>
            </a:r>
            <a:r>
              <a:rPr lang="ar-JO" b="1" dirty="0"/>
              <a:t>وهذه المواصفة هي الإدارة الصالحة والمستخدمة لتحويل ملفات المعلومات الورقية إلى بيانات مقروءة آلياً.</a:t>
            </a:r>
            <a:r>
              <a:rPr lang="ar-JO" dirty="0"/>
              <a:t/>
            </a:r>
            <a:br>
              <a:rPr lang="ar-JO" dirty="0"/>
            </a:br>
            <a:endParaRPr lang="ar-JO" dirty="0"/>
          </a:p>
        </p:txBody>
      </p:sp>
    </p:spTree>
    <p:extLst>
      <p:ext uri="{BB962C8B-B14F-4D97-AF65-F5344CB8AC3E}">
        <p14:creationId xmlns:p14="http://schemas.microsoft.com/office/powerpoint/2010/main" val="3337905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55000" lnSpcReduction="20000"/>
          </a:bodyPr>
          <a:lstStyle/>
          <a:p>
            <a:r>
              <a:rPr lang="ar-JO" b="1" dirty="0"/>
              <a:t>ولقد صممت تركيبة مارك وأصدرتها مكتبة الكونغرس منذ بداية عقد الستينيات. أي منذ اللحظة الأولى لدخول مفهوم حوسبة المكتبات في العالم، كوسيلة لترجمة البيانات الموجودة على بطاقة الفهرسة (البيانات الببليوغرافية ) إلى بيانات يمكن إدخالها ومعالجتها وتخزينها واسترجاعها من قبل الحاسوب.</a:t>
            </a:r>
            <a:r>
              <a:rPr lang="ar-JO" dirty="0"/>
              <a:t/>
            </a:r>
            <a:br>
              <a:rPr lang="ar-JO" dirty="0"/>
            </a:br>
            <a:r>
              <a:rPr lang="ar-JO" b="1" dirty="0"/>
              <a:t>وبموجب تركيبة مارك يمكن لكل (مادة) (</a:t>
            </a:r>
            <a:r>
              <a:rPr lang="en-US" b="1" dirty="0"/>
              <a:t>Item ) </a:t>
            </a:r>
            <a:r>
              <a:rPr lang="ar-JO" b="1" dirty="0"/>
              <a:t>موجود في المكتبة أن يتحول إلى تسجيلة (</a:t>
            </a:r>
            <a:r>
              <a:rPr lang="en-US" b="1" dirty="0"/>
              <a:t>Record) </a:t>
            </a:r>
            <a:r>
              <a:rPr lang="ar-JO" b="1" dirty="0"/>
              <a:t>وبالتالي فإن كل بطاقة فهرسة تتحول إلى تسجيلة قائمة بذاتها. ومجموع هذه التسجيلات تكون قاعدة بيانات الفهارس </a:t>
            </a:r>
            <a:r>
              <a:rPr lang="en-US" b="1" dirty="0"/>
              <a:t>Catalog data base </a:t>
            </a:r>
            <a:endParaRPr lang="en-US" b="1" dirty="0" smtClean="0"/>
          </a:p>
          <a:p>
            <a:r>
              <a:rPr lang="ar-JO" b="1" dirty="0"/>
              <a:t>أما شكل وهيكلية تركيبة مارك فإنها تقوم على أساس تحويل كل عناصر الوصف المادي والموضوعي (رؤوس الموضوعات ورقم التصنيف) وغيرها من العناصر الخاصة بوصف المادة إلى حقول ثابتة الموقع على جسم التركيبة وتعرف هذه الحقول بواسطة (معرف الحقل) وهو (</a:t>
            </a:r>
            <a:r>
              <a:rPr lang="en-US" b="1" dirty="0"/>
              <a:t>Tag) </a:t>
            </a:r>
            <a:r>
              <a:rPr lang="ar-JO" b="1" dirty="0"/>
              <a:t>ذلك الرف المكون من ثلاثة خانات أو محارف (3 </a:t>
            </a:r>
            <a:r>
              <a:rPr lang="en-US" b="1" dirty="0"/>
              <a:t>digits or characters) </a:t>
            </a:r>
            <a:r>
              <a:rPr lang="ar-JO" b="1" dirty="0"/>
              <a:t>تعد بمثابة عنوان الحقل (</a:t>
            </a:r>
            <a:r>
              <a:rPr lang="en-US" b="1" dirty="0"/>
              <a:t>address) </a:t>
            </a:r>
            <a:r>
              <a:rPr lang="ar-JO" b="1" dirty="0"/>
              <a:t>الذي تميزه عن الحقول الأخرى لكي يستطيع الحاسوب من خلاله على التعرف على محتويات الحقل وتفريقه عن محتويات الحقل الثاني فهنالك مثلاً رمز الحقل 245 هو العنوان ورمز الحقل 100 هو للمؤلف الشخص وهكذا. وإن كل مكتبة تعتمد صيغة مارك سيكون رقم أو رمز الحقل للمؤلف الشخصي هو 100 وهكذا ستسهل مهمة تبادل المعلومات والبيانات المقروءة آلياً ونقل محتويات قاعدة بيانات مكتبة أخرى بمنتهى السهولة دون الحاجة إلى البرمجة أو كتابة برنامج جديد. وقد اعتمدت هذه التركيبة من مختلف دول العالم وصارت الدول تطور تركيبات خاصة بها ولكنها بنفس الاتجاه مثل:</a:t>
            </a:r>
            <a:r>
              <a:rPr lang="ar-JO" dirty="0"/>
              <a:t/>
            </a:r>
            <a:br>
              <a:rPr lang="ar-JO" dirty="0"/>
            </a:br>
            <a:r>
              <a:rPr lang="en-US" dirty="0"/>
              <a:t/>
            </a:r>
            <a:br>
              <a:rPr lang="en-US" dirty="0"/>
            </a:br>
            <a:endParaRPr lang="ar-JO" dirty="0"/>
          </a:p>
        </p:txBody>
      </p:sp>
    </p:spTree>
    <p:extLst>
      <p:ext uri="{BB962C8B-B14F-4D97-AF65-F5344CB8AC3E}">
        <p14:creationId xmlns:p14="http://schemas.microsoft.com/office/powerpoint/2010/main" val="3322304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62500" lnSpcReduction="20000"/>
          </a:bodyPr>
          <a:lstStyle/>
          <a:p>
            <a:r>
              <a:rPr lang="en-US" b="1" dirty="0"/>
              <a:t>UK MARC = United Kingdom</a:t>
            </a:r>
            <a:r>
              <a:rPr lang="en-US" dirty="0"/>
              <a:t/>
            </a:r>
            <a:br>
              <a:rPr lang="en-US" dirty="0"/>
            </a:br>
            <a:r>
              <a:rPr lang="en-US" b="1" dirty="0"/>
              <a:t>CA NMARC = Canada</a:t>
            </a:r>
            <a:r>
              <a:rPr lang="en-US" dirty="0"/>
              <a:t/>
            </a:r>
            <a:br>
              <a:rPr lang="en-US" dirty="0"/>
            </a:br>
            <a:r>
              <a:rPr lang="en-US" b="1" dirty="0"/>
              <a:t>Universal Marc = United Nations</a:t>
            </a:r>
            <a:r>
              <a:rPr lang="en-US" dirty="0"/>
              <a:t/>
            </a:r>
            <a:br>
              <a:rPr lang="en-US" dirty="0"/>
            </a:br>
            <a:r>
              <a:rPr lang="en-US" b="1" dirty="0"/>
              <a:t>US MARC = United States . </a:t>
            </a:r>
            <a:r>
              <a:rPr lang="ar-JO" b="1" dirty="0"/>
              <a:t>وإن الأصل هو الذي تم تطويره من قبل مكتبة الكونغرس.</a:t>
            </a:r>
            <a:r>
              <a:rPr lang="ar-JO" dirty="0"/>
              <a:t/>
            </a:r>
            <a:br>
              <a:rPr lang="ar-JO" dirty="0"/>
            </a:br>
            <a:r>
              <a:rPr lang="ar-JO" b="1" dirty="0"/>
              <a:t>وإن المشكلة التي تعاني منها الحوسبة في المكتبات العربية هو غياب التوحيد في تحليل ووصف البيانات المقروءة آلياً والتحول نحو الأشكال المقروءة آلياً بدون تركيبة موحدة معرفة الحقول بموجب المواصفات والمعايير العالمية التي تضمن الدخول في الشبكات وتبادل قواعد البيانات والملفات المقروءة آلياً بيسر وسهولة فلا داعي لأن ندخل البطاقات إلا مرة واحدة في كل مكتبة ثم نقوم بعملية التبادل ( الاستيراد، التصدير، التحميل…) بين المكتبات وهكذا نضمن الحصول على كل المكتبات ومحتوياتها وفهارسها آلياً بجهد ووقت وأموال محدودة مع ضمان الجودة العالية والتوحيد القياس.</a:t>
            </a:r>
            <a:r>
              <a:rPr lang="ar-JO" dirty="0"/>
              <a:t/>
            </a:r>
            <a:br>
              <a:rPr lang="ar-JO" dirty="0"/>
            </a:br>
            <a:r>
              <a:rPr lang="ar-JO" b="1" dirty="0"/>
              <a:t>أما المكتبات العربية فهذا لا يمكن تحقيقه أي أن الفهارس المحوسبة لا يمكن تبادلها وتناقلها بيسر وسهولة لأنها غير متوافقة التراكيب وأن الحقول تصمم حسب أهواء ورغبات وإمكانات المبرمجين والمكتبيين الذين – أغلبهم – يجهلون التعامل مع هذه التركيبات.</a:t>
            </a:r>
            <a:r>
              <a:rPr lang="ar-JO" dirty="0"/>
              <a:t/>
            </a:r>
            <a:br>
              <a:rPr lang="ar-JO" dirty="0"/>
            </a:br>
            <a:endParaRPr lang="ar-JO" dirty="0"/>
          </a:p>
        </p:txBody>
      </p:sp>
    </p:spTree>
    <p:extLst>
      <p:ext uri="{BB962C8B-B14F-4D97-AF65-F5344CB8AC3E}">
        <p14:creationId xmlns:p14="http://schemas.microsoft.com/office/powerpoint/2010/main" val="2364019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JO" sz="3200" b="1" dirty="0"/>
              <a:t>الفهارس المتاحة للجمهور على الخط المباشر:</a:t>
            </a:r>
            <a:r>
              <a:rPr lang="ar-JO" sz="3200" dirty="0"/>
              <a:t/>
            </a:r>
            <a:br>
              <a:rPr lang="ar-JO" sz="3200" dirty="0"/>
            </a:br>
            <a:endParaRPr lang="ar-JO" sz="3200" dirty="0"/>
          </a:p>
        </p:txBody>
      </p:sp>
      <p:sp>
        <p:nvSpPr>
          <p:cNvPr id="3" name="عنصر نائب للمحتوى 2"/>
          <p:cNvSpPr>
            <a:spLocks noGrp="1"/>
          </p:cNvSpPr>
          <p:nvPr>
            <p:ph idx="1"/>
          </p:nvPr>
        </p:nvSpPr>
        <p:spPr/>
        <p:txBody>
          <a:bodyPr>
            <a:normAutofit fontScale="62500" lnSpcReduction="20000"/>
          </a:bodyPr>
          <a:lstStyle/>
          <a:p>
            <a:r>
              <a:rPr lang="ar-JO" b="1" dirty="0" smtClean="0"/>
              <a:t>هذه </a:t>
            </a:r>
            <a:r>
              <a:rPr lang="ar-JO" b="1" dirty="0"/>
              <a:t>الفهارس التي يطلق عليها </a:t>
            </a:r>
            <a:r>
              <a:rPr lang="en-US" b="1" dirty="0"/>
              <a:t>Online Public Access catalogs /OPAC </a:t>
            </a:r>
            <a:r>
              <a:rPr lang="ar-JO" b="1" dirty="0"/>
              <a:t>يعتمد هذا الفهرس على استخدام الحواسيب وتكنولوجيا الاتصال عبر الخط المباشر، حالياً الإنترنت، لإدخال البيانات الببليوغرافية إلى الفهارس مباشرة أثناء بناء الفهرس أو تحديثه كذلك للتصفح </a:t>
            </a:r>
            <a:r>
              <a:rPr lang="en-US" b="1" dirty="0"/>
              <a:t>Brows </a:t>
            </a:r>
            <a:r>
              <a:rPr lang="ar-JO" b="1" dirty="0"/>
              <a:t>ولاسترجاع المعلومات من قبل المفهرسين أو المستخدمين النهائيين </a:t>
            </a:r>
            <a:r>
              <a:rPr lang="en-US" b="1" dirty="0"/>
              <a:t>end users </a:t>
            </a:r>
            <a:r>
              <a:rPr lang="ar-JO" b="1" dirty="0"/>
              <a:t>الذين يرغبون في استخدام الفهارس لأغراض البحث والاسترجاع.</a:t>
            </a:r>
            <a:r>
              <a:rPr lang="ar-JO" dirty="0"/>
              <a:t/>
            </a:r>
            <a:br>
              <a:rPr lang="ar-JO" dirty="0"/>
            </a:br>
            <a:r>
              <a:rPr lang="ar-JO" b="1" dirty="0"/>
              <a:t>وقد ظهر هذا النوع من الفهارس المحوسبة في عقد السبعينات وانتشر في عقد الثمانينات وازدهر في عقد التسعينات ولحد الآن. ولا تتضمن فهارس </a:t>
            </a:r>
            <a:r>
              <a:rPr lang="en-US" b="1" dirty="0"/>
              <a:t>OPAC </a:t>
            </a:r>
            <a:r>
              <a:rPr lang="ar-JO" b="1" dirty="0"/>
              <a:t>مداخل ببليوغرافية بالطريقة التي تعودنا عليها في الفهارس البطاقية التقليدية حيث يتم تخزين نسخة رئيسية </a:t>
            </a:r>
            <a:r>
              <a:rPr lang="en-US" b="1" dirty="0"/>
              <a:t>Master copy </a:t>
            </a:r>
            <a:r>
              <a:rPr lang="ar-JO" b="1" dirty="0"/>
              <a:t>لكل تسجيلة ببليوغرافية، ثم تعد كشافات تعمل على ربط كل اسم أو عنوان أو رأس موضوع أو أي حقل آخر اعتمد كنقطة إتاحة </a:t>
            </a:r>
            <a:r>
              <a:rPr lang="en-US" b="1" dirty="0"/>
              <a:t>accession point ، </a:t>
            </a:r>
            <a:r>
              <a:rPr lang="ar-JO" b="1" dirty="0"/>
              <a:t>وعند الطلب فإن عناصر بيانات مختارة من كل تسجيلة ببليوغرافية ملائمة تظهر على شاشة المستفيد. ولا تترتب المداخل على شكل بطاقة بل يمكن أن تظهر تباعاً ويمكن التحكم بظهور حقول محددة أو مختصرة إضافة إلى الحقول الكاملة والتفصيلية أو شكل البطاقة – عند الطلب- ويعتمد تنفيذ هذه الفهارس استخدام برامج ذكية ومتطورة.</a:t>
            </a:r>
            <a:r>
              <a:rPr lang="ar-JO" dirty="0"/>
              <a:t/>
            </a:r>
            <a:br>
              <a:rPr lang="ar-JO" dirty="0"/>
            </a:br>
            <a:endParaRPr lang="ar-JO" dirty="0"/>
          </a:p>
        </p:txBody>
      </p:sp>
    </p:spTree>
    <p:extLst>
      <p:ext uri="{BB962C8B-B14F-4D97-AF65-F5344CB8AC3E}">
        <p14:creationId xmlns:p14="http://schemas.microsoft.com/office/powerpoint/2010/main" val="1394923757"/>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216</Words>
  <Application>Microsoft Office PowerPoint</Application>
  <PresentationFormat>عرض على الشاشة (3:4)‏</PresentationFormat>
  <Paragraphs>8</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الفهرسة المقروءة آلياً :Machine –readable Cataloging </vt:lpstr>
      <vt:lpstr>عرض تقديمي في PowerPoint</vt:lpstr>
      <vt:lpstr>عرض تقديمي في PowerPoint</vt:lpstr>
      <vt:lpstr>الفهارس المتاحة للجمهور على الخط المباشر: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الفهرسة المقروءة آلياً :Machine –readable Cataloging </dc:title>
  <dc:creator>gega</dc:creator>
  <cp:lastModifiedBy>gega</cp:lastModifiedBy>
  <cp:revision>1</cp:revision>
  <dcterms:created xsi:type="dcterms:W3CDTF">2019-12-20T08:30:14Z</dcterms:created>
  <dcterms:modified xsi:type="dcterms:W3CDTF">2019-12-20T13:54:00Z</dcterms:modified>
</cp:coreProperties>
</file>